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66" r:id="rId4"/>
    <p:sldId id="261" r:id="rId5"/>
  </p:sldIdLst>
  <p:sldSz cx="9144000" cy="6858000" type="screen4x3"/>
  <p:notesSz cx="6858000" cy="9083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16B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FA33D9C-B80B-47E2-A669-DB8AE6C53653}" type="datetimeFigureOut">
              <a:rPr lang="en-US"/>
              <a:pPr>
                <a:defRPr/>
              </a:pPr>
              <a:t>10/2/2013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7288" y="681038"/>
            <a:ext cx="4543425" cy="3406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14825"/>
            <a:ext cx="5486400" cy="4087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2806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2806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A59C499-1C25-44DE-900F-38D12A29A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47523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Schoolbook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Schoolbook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Schoolbook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Schoolbook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Schoolbook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F64F1E-3571-46E4-BBDE-2CB92A8E7D6F}" type="slidenum">
              <a:rPr 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Schoolbook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Schoolbook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Schoolbook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Schoolbook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Schoolbook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F3D7A1-8E13-4D5B-B486-FA1CEE2E709E}" type="slidenum">
              <a:rPr 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Schoolbook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Schoolbook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Schoolbook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Schoolbook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Schoolbook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7A86CC-CC19-498B-BA5E-4C865360EF24}" type="slidenum">
              <a:rPr 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Schoolbook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Schoolbook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Schoolbook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Schoolbook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Schoolbook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23814A-FEA1-46E5-BE35-B889CDCB9DC6}" type="slidenum">
              <a:rPr 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D6945-F120-4C80-8EC7-4F1B9FA7B8FE}" type="datetimeFigureOut">
              <a:rPr lang="en-US"/>
              <a:pPr>
                <a:defRPr/>
              </a:pPr>
              <a:t>10/2/2013</a:t>
            </a:fld>
            <a:endParaRPr lang="en-U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0A871-A2C6-4C03-BB5B-43A4EDBFF2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DFDBF-38A1-4641-B65C-2186CF912DC2}" type="datetimeFigureOut">
              <a:rPr lang="en-US"/>
              <a:pPr>
                <a:defRPr/>
              </a:pPr>
              <a:t>10/2/2013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EBEAD-DAD7-42B7-BBB1-E530EC269A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DCFE6-8993-4BCC-919E-24D2A5B2AD7D}" type="datetimeFigureOut">
              <a:rPr lang="en-US"/>
              <a:pPr>
                <a:defRPr/>
              </a:pPr>
              <a:t>10/2/2013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D20AE-2C03-4961-8621-023A4F70B7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FD18E3A-CE96-4A1D-92B1-AA4A094D4332}" type="datetimeFigureOut">
              <a:rPr lang="en-US"/>
              <a:pPr>
                <a:defRPr/>
              </a:pPr>
              <a:t>10/2/2013</a:t>
            </a:fld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95ECC05-3D15-4DD6-A2F6-237DF7E065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3C8E1-94C0-43C5-ABFD-02EC713DA53C}" type="datetimeFigureOut">
              <a:rPr lang="en-US"/>
              <a:pPr>
                <a:defRPr/>
              </a:pPr>
              <a:t>10/2/2013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0B948-68F2-4750-9D1D-3F08CD79C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92235-88A3-4881-B363-A9D6FFFD2264}" type="datetimeFigureOut">
              <a:rPr lang="en-US"/>
              <a:pPr>
                <a:defRPr/>
              </a:pPr>
              <a:t>10/2/2013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FEEA1-D3D8-4A51-ADEA-9681F0E28A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829B9-C484-41C6-92A3-24E4DD6C4D22}" type="datetimeFigureOut">
              <a:rPr lang="en-US"/>
              <a:pPr>
                <a:defRPr/>
              </a:pPr>
              <a:t>10/2/2013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E6E28-3C76-401E-997B-2112F8861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D0FAB42-DCA0-4D38-B872-515A7B50C1CF}" type="datetimeFigureOut">
              <a:rPr lang="en-US"/>
              <a:pPr>
                <a:defRPr/>
              </a:pPr>
              <a:t>10/2/2013</a:t>
            </a:fld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98A71A2-5ADA-47CC-A2B0-31B2D9DCEF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A60DA-C964-4B46-8219-6E72FC2BF1D7}" type="datetimeFigureOut">
              <a:rPr lang="en-US"/>
              <a:pPr>
                <a:defRPr/>
              </a:pPr>
              <a:t>10/2/2013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5207A-E476-4AE3-ACF1-6E3D1DF94A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1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Straight Connector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1614CF0-2820-415C-9ECF-A305039897B0}" type="datetimeFigureOut">
              <a:rPr lang="en-US"/>
              <a:pPr>
                <a:defRPr/>
              </a:pPr>
              <a:t>10/2/2013</a:t>
            </a:fld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250ED96-01BC-457B-AA63-84830A6D0D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1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1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2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202638E-8ACB-491A-AEE5-3D0C79B08C98}" type="datetimeFigureOut">
              <a:rPr lang="en-US"/>
              <a:pPr>
                <a:defRPr/>
              </a:pPr>
              <a:t>10/2/2013</a:t>
            </a:fld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0A81746-0E49-45CC-BBAE-21D7E3E6FF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142AA8-751B-4FC0-8CC9-3CCB6501AA48}" type="datetimeFigureOut">
              <a:rPr lang="en-US"/>
              <a:pPr>
                <a:defRPr/>
              </a:pPr>
              <a:t>10/2/2013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32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4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15AC89-1D40-4F29-A0DE-5968E31F54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63" r:id="rId4"/>
    <p:sldLayoutId id="2147483764" r:id="rId5"/>
    <p:sldLayoutId id="2147483771" r:id="rId6"/>
    <p:sldLayoutId id="2147483765" r:id="rId7"/>
    <p:sldLayoutId id="2147483772" r:id="rId8"/>
    <p:sldLayoutId id="2147483773" r:id="rId9"/>
    <p:sldLayoutId id="2147483766" r:id="rId10"/>
    <p:sldLayoutId id="21474837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/>
              <a:t>Quiz #2</a:t>
            </a:r>
            <a:endParaRPr lang="en-US" sz="6000" dirty="0"/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553200" cy="13716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ENGLISH 201 T-R 10:30</a:t>
            </a:r>
          </a:p>
          <a:p>
            <a:pPr eaLnBrk="1" hangingPunct="1"/>
            <a:r>
              <a:rPr lang="en-US" sz="3600" dirty="0" smtClean="0"/>
              <a:t>Prof. Everson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Placeholder 2"/>
          <p:cNvSpPr>
            <a:spLocks noGrp="1"/>
          </p:cNvSpPr>
          <p:nvPr>
            <p:ph type="body" idx="1"/>
          </p:nvPr>
        </p:nvSpPr>
        <p:spPr>
          <a:xfrm>
            <a:off x="1981200" y="1295400"/>
            <a:ext cx="4800600" cy="6096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Put your name at top, today’s date, and Quiz #2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67000" y="381000"/>
            <a:ext cx="6477000" cy="83820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b="1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Work Individually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2514600" y="2438400"/>
            <a:ext cx="3581400" cy="3352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31775" indent="-231775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  <a:latin typeface="+mn-lt"/>
                <a:cs typeface="+mn-cs"/>
              </a:rPr>
              <a:t>Copy </a:t>
            </a:r>
            <a:r>
              <a:rPr lang="en-US" b="1" dirty="0">
                <a:solidFill>
                  <a:schemeClr val="tx2"/>
                </a:solidFill>
                <a:latin typeface="+mn-lt"/>
                <a:cs typeface="+mn-cs"/>
              </a:rPr>
              <a:t>the </a:t>
            </a:r>
            <a:r>
              <a:rPr lang="en-US" b="1" dirty="0" smtClean="0">
                <a:solidFill>
                  <a:schemeClr val="tx2"/>
                </a:solidFill>
                <a:latin typeface="+mn-lt"/>
                <a:cs typeface="+mn-cs"/>
              </a:rPr>
              <a:t>whole sentence</a:t>
            </a:r>
            <a:r>
              <a:rPr lang="en-US" b="1" dirty="0">
                <a:solidFill>
                  <a:schemeClr val="tx2"/>
                </a:solidFill>
                <a:latin typeface="+mn-lt"/>
                <a:cs typeface="+mn-cs"/>
              </a:rPr>
              <a:t>. </a:t>
            </a:r>
          </a:p>
          <a:p>
            <a:pPr marL="231775" indent="-231775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endParaRPr lang="en-US" b="1" dirty="0">
              <a:solidFill>
                <a:schemeClr val="tx2"/>
              </a:solidFill>
              <a:latin typeface="+mn-lt"/>
              <a:cs typeface="+mn-cs"/>
            </a:endParaRPr>
          </a:p>
          <a:p>
            <a:pPr marL="231775" indent="-231775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tx2"/>
                </a:solidFill>
                <a:latin typeface="+mn-lt"/>
                <a:cs typeface="+mn-cs"/>
              </a:rPr>
              <a:t>Write the </a:t>
            </a:r>
            <a:r>
              <a:rPr lang="en-US" b="1" dirty="0" smtClean="0">
                <a:solidFill>
                  <a:schemeClr val="tx2"/>
                </a:solidFill>
                <a:latin typeface="+mn-lt"/>
                <a:cs typeface="+mn-cs"/>
              </a:rPr>
              <a:t>correct answer in the blank.</a:t>
            </a:r>
            <a:endParaRPr lang="en-US" b="1" dirty="0">
              <a:solidFill>
                <a:schemeClr val="tx2"/>
              </a:solidFill>
              <a:latin typeface="+mn-lt"/>
              <a:cs typeface="+mn-cs"/>
            </a:endParaRPr>
          </a:p>
          <a:p>
            <a:pPr marL="231775" indent="-231775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endParaRPr lang="en-US" b="1" u="sng" dirty="0">
              <a:solidFill>
                <a:schemeClr val="tx2"/>
              </a:solidFill>
              <a:latin typeface="+mn-lt"/>
              <a:cs typeface="+mn-cs"/>
            </a:endParaRPr>
          </a:p>
          <a:p>
            <a:pPr marL="231775" indent="-231775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endParaRPr lang="en-US" b="1" dirty="0">
              <a:solidFill>
                <a:schemeClr val="tx2"/>
              </a:solidFill>
              <a:latin typeface="+mn-lt"/>
              <a:cs typeface="+mn-cs"/>
            </a:endParaRPr>
          </a:p>
          <a:p>
            <a:pPr indent="173038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r>
              <a:rPr lang="en-US" b="1" dirty="0">
                <a:solidFill>
                  <a:schemeClr val="tx2"/>
                </a:solidFill>
                <a:latin typeface="+mn-lt"/>
                <a:cs typeface="+mn-cs"/>
              </a:rPr>
              <a:t>You will have 10 minutes!!!!</a:t>
            </a:r>
          </a:p>
          <a:p>
            <a:pPr indent="173038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endParaRPr lang="en-US" b="1" dirty="0">
              <a:solidFill>
                <a:schemeClr val="tx2"/>
              </a:solidFill>
              <a:latin typeface="+mn-lt"/>
              <a:cs typeface="+mn-cs"/>
            </a:endParaRPr>
          </a:p>
          <a:p>
            <a:pPr indent="173038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r>
              <a:rPr lang="en-US" b="1" dirty="0">
                <a:solidFill>
                  <a:schemeClr val="tx2"/>
                </a:solidFill>
                <a:latin typeface="+mn-lt"/>
                <a:cs typeface="+mn-cs"/>
              </a:rPr>
              <a:t>Good luck!</a:t>
            </a:r>
          </a:p>
        </p:txBody>
      </p:sp>
      <p:pic>
        <p:nvPicPr>
          <p:cNvPr id="9221" name="Picture 3" descr="C:\Users\jose\AppData\Local\Microsoft\Windows\Temporary Internet Files\Content.IE5\6X679QE1\MC90041346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143000"/>
            <a:ext cx="1905000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4" descr="vocabulary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3810000"/>
            <a:ext cx="1965325" cy="259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10" descr="C:\Users\jose\AppData\Local\Microsoft\Windows\Temporary Internet Files\Content.IE5\QAUPEWIM\MC900434665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457200"/>
            <a:ext cx="8382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9"/>
          <p:cNvSpPr txBox="1">
            <a:spLocks noChangeArrowheads="1"/>
          </p:cNvSpPr>
          <p:nvPr/>
        </p:nvSpPr>
        <p:spPr bwMode="auto">
          <a:xfrm>
            <a:off x="0" y="133350"/>
            <a:ext cx="9144000" cy="60478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indent="0" eaLnBrk="1" hangingPunct="1">
              <a:defRPr/>
            </a:pPr>
            <a:r>
              <a:rPr lang="en-US" sz="2400" b="1" dirty="0" smtClean="0">
                <a:solidFill>
                  <a:srgbClr val="1216BE"/>
                </a:solidFill>
                <a:latin typeface="Century Schoolbook"/>
              </a:rPr>
              <a:t>motif </a:t>
            </a:r>
            <a:r>
              <a:rPr lang="en-US" sz="2400" b="1" dirty="0" smtClean="0">
                <a:solidFill>
                  <a:srgbClr val="FF0000"/>
                </a:solidFill>
                <a:latin typeface="Century Schoolbook"/>
              </a:rPr>
              <a:t>   </a:t>
            </a:r>
            <a:r>
              <a:rPr lang="en-US" sz="2400" b="1" dirty="0" smtClean="0">
                <a:solidFill>
                  <a:srgbClr val="1216BE"/>
                </a:solidFill>
                <a:latin typeface="+mn-lt"/>
              </a:rPr>
              <a:t>foil      situational irony     imagery    symbol </a:t>
            </a:r>
            <a:r>
              <a:rPr lang="en-US" sz="24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400" b="1" dirty="0" smtClean="0">
                <a:solidFill>
                  <a:srgbClr val="1216BE"/>
                </a:solidFill>
                <a:latin typeface="+mn-lt"/>
              </a:rPr>
              <a:t>dramatic irony </a:t>
            </a:r>
            <a:r>
              <a:rPr lang="en-US" sz="2400" b="1" dirty="0" smtClean="0">
                <a:solidFill>
                  <a:srgbClr val="FF0000"/>
                </a:solidFill>
                <a:latin typeface="+mn-lt"/>
              </a:rPr>
              <a:t>   </a:t>
            </a:r>
            <a:r>
              <a:rPr lang="en-US" sz="2400" b="1" dirty="0" smtClean="0">
                <a:solidFill>
                  <a:srgbClr val="1216BE"/>
                </a:solidFill>
                <a:latin typeface="+mn-lt"/>
              </a:rPr>
              <a:t>dialogue   </a:t>
            </a:r>
            <a:r>
              <a:rPr lang="en-US" sz="2400" b="1" dirty="0" smtClean="0">
                <a:solidFill>
                  <a:srgbClr val="1216BE"/>
                </a:solidFill>
              </a:rPr>
              <a:t>tone</a:t>
            </a:r>
            <a:r>
              <a:rPr lang="en-US" sz="2400" b="1" dirty="0" smtClean="0">
                <a:solidFill>
                  <a:srgbClr val="FF0000"/>
                </a:solidFill>
                <a:latin typeface="+mn-lt"/>
              </a:rPr>
              <a:t>    </a:t>
            </a:r>
            <a:r>
              <a:rPr lang="en-US" sz="2400" b="1" dirty="0" smtClean="0">
                <a:solidFill>
                  <a:srgbClr val="1216BE"/>
                </a:solidFill>
              </a:rPr>
              <a:t>verbal irony</a:t>
            </a:r>
            <a:r>
              <a:rPr lang="en-US" sz="2400" b="1" dirty="0" smtClean="0">
                <a:solidFill>
                  <a:srgbClr val="FF0000"/>
                </a:solidFill>
              </a:rPr>
              <a:t>   	</a:t>
            </a:r>
            <a:r>
              <a:rPr lang="en-US" sz="2400" b="1" dirty="0" smtClean="0">
                <a:solidFill>
                  <a:srgbClr val="1216BE"/>
                </a:solidFill>
              </a:rPr>
              <a:t>allegory</a:t>
            </a:r>
            <a:endParaRPr lang="en-US" sz="2400" b="1" dirty="0" smtClean="0">
              <a:solidFill>
                <a:srgbClr val="1216BE"/>
              </a:solidFill>
              <a:latin typeface="+mn-lt"/>
            </a:endParaRPr>
          </a:p>
          <a:p>
            <a:pPr eaLnBrk="1" hangingPunct="1">
              <a:buFontTx/>
              <a:buAutoNum type="arabicPeriod"/>
              <a:defRPr/>
            </a:pPr>
            <a:endParaRPr lang="en-US" sz="2100" b="1" dirty="0" smtClean="0"/>
          </a:p>
          <a:p>
            <a:pPr eaLnBrk="1" hangingPunct="1">
              <a:buFontTx/>
              <a:buAutoNum type="arabicPeriod"/>
              <a:defRPr/>
            </a:pPr>
            <a:r>
              <a:rPr lang="en-US" sz="2100" b="1" dirty="0" smtClean="0"/>
              <a:t>___ is when a character says the opposite of his or her means.</a:t>
            </a:r>
          </a:p>
          <a:p>
            <a:pPr eaLnBrk="1" hangingPunct="1">
              <a:buFontTx/>
              <a:buAutoNum type="arabicPeriod"/>
              <a:defRPr/>
            </a:pPr>
            <a:r>
              <a:rPr lang="en-US" sz="2100" b="1" dirty="0" smtClean="0"/>
              <a:t>_____ is the feeling or attitude that the writer expresses toward the subject of the work, such as humor or horror. </a:t>
            </a:r>
          </a:p>
          <a:p>
            <a:pPr eaLnBrk="1" hangingPunct="1">
              <a:buFontTx/>
              <a:buAutoNum type="arabicPeriod"/>
              <a:defRPr/>
            </a:pPr>
            <a:r>
              <a:rPr lang="en-US" sz="2100" b="1" dirty="0" smtClean="0"/>
              <a:t>A ___ character contrasts with the protagonist.</a:t>
            </a:r>
          </a:p>
          <a:p>
            <a:pPr eaLnBrk="1" hangingPunct="1">
              <a:buFontTx/>
              <a:buAutoNum type="arabicPeriod"/>
              <a:defRPr/>
            </a:pPr>
            <a:r>
              <a:rPr lang="en-US" sz="2100" b="1" dirty="0" smtClean="0"/>
              <a:t> A ___ is a singular and important image in a work that stands for something else.</a:t>
            </a:r>
          </a:p>
          <a:p>
            <a:pPr eaLnBrk="1" hangingPunct="1">
              <a:buFontTx/>
              <a:buAutoNum type="arabicPeriod"/>
              <a:defRPr/>
            </a:pPr>
            <a:r>
              <a:rPr lang="en-US" sz="2100" b="1" dirty="0" smtClean="0"/>
              <a:t>____ is when the opposite happens than what is expected.</a:t>
            </a:r>
          </a:p>
          <a:p>
            <a:pPr eaLnBrk="1" hangingPunct="1">
              <a:buFontTx/>
              <a:buAutoNum type="arabicPeriod"/>
              <a:defRPr/>
            </a:pPr>
            <a:r>
              <a:rPr lang="en-US" sz="2100" b="1" dirty="0" smtClean="0"/>
              <a:t>_____ is when the plot of a story stands for some other narrative or development, such as the hero’s growth as the growth of a nation.</a:t>
            </a:r>
          </a:p>
          <a:p>
            <a:pPr eaLnBrk="1" hangingPunct="1">
              <a:buFontTx/>
              <a:buAutoNum type="arabicPeriod"/>
              <a:defRPr/>
            </a:pPr>
            <a:r>
              <a:rPr lang="en-US" sz="2100" b="1" dirty="0" smtClean="0"/>
              <a:t>_____ is the vocal exchange between two or more characters.</a:t>
            </a:r>
          </a:p>
          <a:p>
            <a:pPr eaLnBrk="1" hangingPunct="1">
              <a:buFontTx/>
              <a:buAutoNum type="arabicPeriod"/>
              <a:defRPr/>
            </a:pPr>
            <a:r>
              <a:rPr lang="en-US" sz="2100" b="1" dirty="0" smtClean="0"/>
              <a:t>Repeated images that are related are called a ____ of a work. </a:t>
            </a:r>
          </a:p>
          <a:p>
            <a:pPr eaLnBrk="1" hangingPunct="1">
              <a:buFontTx/>
              <a:buAutoNum type="arabicPeriod"/>
              <a:defRPr/>
            </a:pPr>
            <a:r>
              <a:rPr lang="en-US" sz="2100" b="1" dirty="0" smtClean="0"/>
              <a:t>The collection of images in a literary work is called the ____.</a:t>
            </a:r>
          </a:p>
          <a:p>
            <a:pPr eaLnBrk="1" hangingPunct="1">
              <a:buFontTx/>
              <a:buAutoNum type="arabicPeriod"/>
              <a:defRPr/>
            </a:pPr>
            <a:r>
              <a:rPr lang="en-US" sz="2100" b="1" dirty="0" smtClean="0"/>
              <a:t> ___ is when the reader or viewer knows that the character’s actions will have the opposite effect than what he or she expects.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600" dirty="0" smtClean="0"/>
              <a:t>TURN IN YOUR QUIZ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2636</TotalTime>
  <Words>67</Words>
  <Application>Microsoft Office PowerPoint</Application>
  <PresentationFormat>On-screen Show (4:3)</PresentationFormat>
  <Paragraphs>30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Oriel</vt:lpstr>
      <vt:lpstr>Quiz #2</vt:lpstr>
      <vt:lpstr>Slide 2</vt:lpstr>
      <vt:lpstr>Slide 3</vt:lpstr>
      <vt:lpstr>TURN IN YOUR QUIZ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 #1</dc:title>
  <dc:creator>Preferred User</dc:creator>
  <cp:lastModifiedBy>severson1</cp:lastModifiedBy>
  <cp:revision>135</cp:revision>
  <cp:lastPrinted>2011-06-10T01:05:58Z</cp:lastPrinted>
  <dcterms:created xsi:type="dcterms:W3CDTF">2010-09-09T12:44:02Z</dcterms:created>
  <dcterms:modified xsi:type="dcterms:W3CDTF">2013-10-02T15:03:51Z</dcterms:modified>
</cp:coreProperties>
</file>